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64" r:id="rId5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DE4"/>
    <a:srgbClr val="D1F3FF"/>
    <a:srgbClr val="F04B25"/>
    <a:srgbClr val="00A481"/>
    <a:srgbClr val="FBB700"/>
    <a:srgbClr val="005954"/>
    <a:srgbClr val="15665F"/>
    <a:srgbClr val="F2F2F2"/>
    <a:srgbClr val="333233"/>
    <a:srgbClr val="BA77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napToGrid="0">
      <p:cViewPr varScale="1">
        <p:scale>
          <a:sx n="44" d="100"/>
          <a:sy n="44" d="100"/>
        </p:scale>
        <p:origin x="190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03" y="48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5CE2ABB-3E4F-4D41-8568-7C902D8340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87AD07-52BA-4654-AB16-B5FB95B8BA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FE1BA-D506-40EE-B152-1FC809E35E5F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CEFF96-CB5A-4136-B37B-371A897ECAD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80E3A-98E2-4FFC-B81C-C354A7B3B9F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F6829-522D-411D-99E3-19D7738EEB89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39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22A5C-B1F3-4931-941D-123ADD0E9CE3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98550-2AA3-427C-8530-E6B95847320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703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98550-2AA3-427C-8530-E6B95847320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638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13C87C7-5821-BC93-D491-2D341E2EDE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1350" y="760603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C79281-D6A2-9113-842E-52BA21301B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97598" y="1134316"/>
            <a:ext cx="8196805" cy="2872535"/>
          </a:xfrm>
        </p:spPr>
        <p:txBody>
          <a:bodyPr bIns="0" anchor="b">
            <a:noAutofit/>
          </a:bodyPr>
          <a:lstStyle>
            <a:lvl1pPr algn="ctr">
              <a:lnSpc>
                <a:spcPct val="70000"/>
              </a:lnSpc>
              <a:defRPr sz="11500" b="1" spc="-500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5E790539-5576-6E20-76CE-838FCBFA1BE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5989" y="776614"/>
            <a:ext cx="2261384" cy="1304000"/>
          </a:xfrm>
          <a:solidFill>
            <a:schemeClr val="accent2"/>
          </a:solidFill>
        </p:spPr>
        <p:txBody>
          <a:bodyPr tIns="91440" bIns="0" anchor="ctr">
            <a:noAutofit/>
          </a:bodyPr>
          <a:lstStyle>
            <a:lvl1pPr marL="0" indent="0" algn="ctr">
              <a:lnSpc>
                <a:spcPct val="70000"/>
              </a:lnSpc>
              <a:spcBef>
                <a:spcPts val="0"/>
              </a:spcBef>
              <a:buNone/>
              <a:defRPr sz="2800" b="1" cap="all" spc="-150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</a:t>
            </a:r>
          </a:p>
          <a:p>
            <a:pPr lvl="0"/>
            <a:r>
              <a:rPr lang="en-US" dirty="0"/>
              <a:t>text</a:t>
            </a:r>
          </a:p>
        </p:txBody>
      </p: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F4D90386-5045-9142-B669-3A4F71F15C98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>
          <a:xfrm>
            <a:off x="8898456" y="1853528"/>
            <a:ext cx="1628552" cy="122651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endParaRPr lang="en-US" dirty="0"/>
          </a:p>
        </p:txBody>
      </p:sp>
      <p:sp>
        <p:nvSpPr>
          <p:cNvPr id="41" name="Text Placeholder 6">
            <a:extLst>
              <a:ext uri="{FF2B5EF4-FFF2-40B4-BE49-F238E27FC236}">
                <a16:creationId xmlns:a16="http://schemas.microsoft.com/office/drawing/2014/main" id="{49C83E00-6F31-B188-424A-B276312C464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99773" y="4026530"/>
            <a:ext cx="10992455" cy="525074"/>
          </a:xfrm>
        </p:spPr>
        <p:txBody>
          <a:bodyPr tIns="0">
            <a:noAutofit/>
          </a:bodyPr>
          <a:lstStyle>
            <a:lvl1pPr marL="0" indent="0" algn="ctr">
              <a:buNone/>
              <a:defRPr sz="2800" b="1"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subtitle here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8B43F97-7D48-F9EA-04C2-C3A1E40A4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1350" y="4911688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7792914F-87A7-29B3-6934-DF2472809A6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988" y="5399966"/>
            <a:ext cx="5408411" cy="1092614"/>
          </a:xfrm>
          <a:solidFill>
            <a:schemeClr val="accent2"/>
          </a:solidFill>
        </p:spPr>
        <p:txBody>
          <a:bodyPr lIns="548640" tIns="182880" bIns="0" anchor="ctr">
            <a:noAutofit/>
          </a:bodyPr>
          <a:lstStyle>
            <a:lvl1pPr marL="0" indent="0" algn="l">
              <a:lnSpc>
                <a:spcPct val="70000"/>
              </a:lnSpc>
              <a:spcBef>
                <a:spcPts val="0"/>
              </a:spcBef>
              <a:buNone/>
              <a:defRPr sz="5400" b="1" cap="all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545983B4-DA5B-E9B4-4C93-FE5A09C1453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84813" y="5544090"/>
            <a:ext cx="2963043" cy="804367"/>
          </a:xfrm>
        </p:spPr>
        <p:txBody>
          <a:bodyPr tIns="0" bIns="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A4F68B02-C05D-35BC-FE25-10CEEF045E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5988" y="6624556"/>
            <a:ext cx="5408411" cy="1092614"/>
          </a:xfrm>
          <a:solidFill>
            <a:schemeClr val="accent2"/>
          </a:solidFill>
        </p:spPr>
        <p:txBody>
          <a:bodyPr lIns="548640" tIns="182880" bIns="0" anchor="ctr">
            <a:noAutofit/>
          </a:bodyPr>
          <a:lstStyle>
            <a:lvl1pPr marL="0" indent="0" algn="l">
              <a:lnSpc>
                <a:spcPct val="70000"/>
              </a:lnSpc>
              <a:spcBef>
                <a:spcPts val="0"/>
              </a:spcBef>
              <a:buNone/>
              <a:defRPr sz="5400" b="1" cap="all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99A75573-770E-753A-3991-8AE8A568B2B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684811" y="6838187"/>
            <a:ext cx="2963045" cy="665352"/>
          </a:xfrm>
        </p:spPr>
        <p:txBody>
          <a:bodyPr tIns="0" bIns="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4" name="Chart Placeholder 23">
            <a:extLst>
              <a:ext uri="{FF2B5EF4-FFF2-40B4-BE49-F238E27FC236}">
                <a16:creationId xmlns:a16="http://schemas.microsoft.com/office/drawing/2014/main" id="{5B2C4F8B-2E88-17EB-119F-18F378A80161}"/>
              </a:ext>
            </a:extLst>
          </p:cNvPr>
          <p:cNvSpPr>
            <a:spLocks noGrp="1"/>
          </p:cNvSpPr>
          <p:nvPr>
            <p:ph type="chart" sz="quarter" idx="22"/>
          </p:nvPr>
        </p:nvSpPr>
        <p:spPr>
          <a:xfrm>
            <a:off x="6354604" y="5459653"/>
            <a:ext cx="1499616" cy="13533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endParaRPr lang="en-US" dirty="0"/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92FD6443-DCCF-F177-9121-2D2A6BF7DFD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9200" y="6443508"/>
            <a:ext cx="1590104" cy="691168"/>
          </a:xfrm>
          <a:solidFill>
            <a:schemeClr val="accent1"/>
          </a:solidFill>
        </p:spPr>
        <p:txBody>
          <a:bodyPr lIns="0" tIns="137160" rIns="0" bIns="0" anchor="ctr">
            <a:noAutofit/>
          </a:bodyPr>
          <a:lstStyle>
            <a:lvl1pPr marL="0" indent="0" algn="ctr">
              <a:lnSpc>
                <a:spcPct val="70000"/>
              </a:lnSpc>
              <a:spcBef>
                <a:spcPts val="0"/>
              </a:spcBef>
              <a:buNone/>
              <a:defRPr sz="5400" b="1" cap="all" spc="-300" baseline="0">
                <a:solidFill>
                  <a:schemeClr val="accent2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F5BE4317-7748-EC3E-FF19-D8E610B02F3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99200" y="7214903"/>
            <a:ext cx="1590104" cy="483107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5" name="Chart Placeholder 23">
            <a:extLst>
              <a:ext uri="{FF2B5EF4-FFF2-40B4-BE49-F238E27FC236}">
                <a16:creationId xmlns:a16="http://schemas.microsoft.com/office/drawing/2014/main" id="{87CE804E-615D-0DBE-4ACD-9498FC05318E}"/>
              </a:ext>
            </a:extLst>
          </p:cNvPr>
          <p:cNvSpPr>
            <a:spLocks noGrp="1"/>
          </p:cNvSpPr>
          <p:nvPr>
            <p:ph type="chart" sz="quarter" idx="23"/>
          </p:nvPr>
        </p:nvSpPr>
        <p:spPr>
          <a:xfrm>
            <a:off x="8099552" y="5459653"/>
            <a:ext cx="1499616" cy="13533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endParaRPr lang="en-US" dirty="0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FA086B15-B175-56ED-30CB-D95624588FD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54308" y="6443508"/>
            <a:ext cx="1590104" cy="691168"/>
          </a:xfrm>
          <a:solidFill>
            <a:schemeClr val="accent1"/>
          </a:solidFill>
        </p:spPr>
        <p:txBody>
          <a:bodyPr lIns="0" tIns="137160" rIns="0" bIns="0" anchor="ctr">
            <a:noAutofit/>
          </a:bodyPr>
          <a:lstStyle>
            <a:lvl1pPr marL="0" indent="0" algn="ctr">
              <a:lnSpc>
                <a:spcPct val="70000"/>
              </a:lnSpc>
              <a:spcBef>
                <a:spcPts val="0"/>
              </a:spcBef>
              <a:buNone/>
              <a:defRPr sz="5400" b="1" cap="all" spc="-300" baseline="0">
                <a:solidFill>
                  <a:schemeClr val="accent2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6734814B-0FF0-B4C5-DAEA-C77A21404C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54308" y="7214903"/>
            <a:ext cx="1590104" cy="483107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6" name="Chart Placeholder 23">
            <a:extLst>
              <a:ext uri="{FF2B5EF4-FFF2-40B4-BE49-F238E27FC236}">
                <a16:creationId xmlns:a16="http://schemas.microsoft.com/office/drawing/2014/main" id="{39B6F419-7B3A-9DD3-BB41-E6E6678E9915}"/>
              </a:ext>
            </a:extLst>
          </p:cNvPr>
          <p:cNvSpPr>
            <a:spLocks noGrp="1"/>
          </p:cNvSpPr>
          <p:nvPr>
            <p:ph type="chart" sz="quarter" idx="24"/>
          </p:nvPr>
        </p:nvSpPr>
        <p:spPr>
          <a:xfrm>
            <a:off x="9855072" y="5459653"/>
            <a:ext cx="1499616" cy="13533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endParaRPr lang="en-US" dirty="0"/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9EC7C4F7-737D-A661-5E51-8FD5400CA48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809416" y="6443508"/>
            <a:ext cx="1590104" cy="691168"/>
          </a:xfrm>
          <a:solidFill>
            <a:schemeClr val="accent1"/>
          </a:solidFill>
        </p:spPr>
        <p:txBody>
          <a:bodyPr lIns="0" tIns="137160" rIns="0" bIns="0" anchor="ctr">
            <a:noAutofit/>
          </a:bodyPr>
          <a:lstStyle>
            <a:lvl1pPr marL="0" indent="0" algn="ctr">
              <a:lnSpc>
                <a:spcPct val="70000"/>
              </a:lnSpc>
              <a:spcBef>
                <a:spcPts val="0"/>
              </a:spcBef>
              <a:buNone/>
              <a:defRPr sz="5400" b="1" cap="all" spc="-300" baseline="0">
                <a:solidFill>
                  <a:schemeClr val="accent2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7DC0C4BA-B3DD-1DFD-D9D2-F6DB9B13A41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809416" y="7214903"/>
            <a:ext cx="1590104" cy="483107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1BD219-2BD9-0F4F-568A-C7664FFBB5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1350" y="8151401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46D33627-3104-42EA-0AEA-9467D7FCE369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054750" y="7991712"/>
            <a:ext cx="1024128" cy="1709928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C746F28-FE88-1802-2D62-907B8E6005F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24176" y="8636202"/>
            <a:ext cx="9169789" cy="1062318"/>
          </a:xfrm>
        </p:spPr>
        <p:txBody>
          <a:bodyPr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59A512EE-8D5C-545C-171A-C7F90A2ECE7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6630" y="9944953"/>
            <a:ext cx="5367770" cy="1323918"/>
          </a:xfrm>
          <a:solidFill>
            <a:schemeClr val="accent2"/>
          </a:solidFill>
        </p:spPr>
        <p:txBody>
          <a:bodyPr lIns="274320" tIns="182880" bIns="0" anchor="ctr">
            <a:noAutofit/>
          </a:bodyPr>
          <a:lstStyle>
            <a:lvl1pPr marL="0" indent="0" algn="l">
              <a:lnSpc>
                <a:spcPct val="70000"/>
              </a:lnSpc>
              <a:spcBef>
                <a:spcPts val="0"/>
              </a:spcBef>
              <a:buNone/>
              <a:defRPr sz="5400" b="1" cap="all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####</a:t>
            </a:r>
          </a:p>
        </p:txBody>
      </p:sp>
      <p:sp>
        <p:nvSpPr>
          <p:cNvPr id="30" name="Text Placeholder 6">
            <a:extLst>
              <a:ext uri="{FF2B5EF4-FFF2-40B4-BE49-F238E27FC236}">
                <a16:creationId xmlns:a16="http://schemas.microsoft.com/office/drawing/2014/main" id="{FFFC253F-4143-752D-00C5-D953818EB6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25453" y="10165794"/>
            <a:ext cx="2922403" cy="882237"/>
          </a:xfrm>
        </p:spPr>
        <p:txBody>
          <a:bodyPr tIns="0" bIns="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1" name="Text Placeholder 6">
            <a:extLst>
              <a:ext uri="{FF2B5EF4-FFF2-40B4-BE49-F238E27FC236}">
                <a16:creationId xmlns:a16="http://schemas.microsoft.com/office/drawing/2014/main" id="{BD380C72-CFE3-7F44-2CC7-83AA63571D8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197600" y="9944953"/>
            <a:ext cx="5367770" cy="1323918"/>
          </a:xfrm>
          <a:solidFill>
            <a:schemeClr val="accent2"/>
          </a:solidFill>
        </p:spPr>
        <p:txBody>
          <a:bodyPr lIns="274320" tIns="182880" bIns="0" anchor="ctr">
            <a:noAutofit/>
          </a:bodyPr>
          <a:lstStyle>
            <a:lvl1pPr marL="0" indent="0" algn="l">
              <a:lnSpc>
                <a:spcPct val="70000"/>
              </a:lnSpc>
              <a:spcBef>
                <a:spcPts val="0"/>
              </a:spcBef>
              <a:buNone/>
              <a:defRPr sz="5400" b="1" cap="all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####</a:t>
            </a:r>
          </a:p>
        </p:txBody>
      </p: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2BF102BC-CB96-CB02-9139-32D88874450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65944" y="10165794"/>
            <a:ext cx="3172302" cy="882237"/>
          </a:xfrm>
        </p:spPr>
        <p:txBody>
          <a:bodyPr tIns="0" bIns="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66E303-9FE7-7742-36AD-B1E42190DE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1350" y="11729546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12894317-D082-D97C-EEA8-C49D84B0DEB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25028" y="12072863"/>
            <a:ext cx="8320681" cy="1304000"/>
          </a:xfrm>
        </p:spPr>
        <p:txBody>
          <a:bodyPr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35EEEBE9-1F4E-588A-154D-7D585B3C8A1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9072563" y="12072863"/>
            <a:ext cx="642937" cy="1295391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7" name="Picture Placeholder 35">
            <a:extLst>
              <a:ext uri="{FF2B5EF4-FFF2-40B4-BE49-F238E27FC236}">
                <a16:creationId xmlns:a16="http://schemas.microsoft.com/office/drawing/2014/main" id="{D16FBB7D-2360-D0C1-86DB-4E674C901120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9942353" y="12072863"/>
            <a:ext cx="642937" cy="1295391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8" name="Picture Placeholder 35">
            <a:extLst>
              <a:ext uri="{FF2B5EF4-FFF2-40B4-BE49-F238E27FC236}">
                <a16:creationId xmlns:a16="http://schemas.microsoft.com/office/drawing/2014/main" id="{0A8646B3-1B49-2AF8-B4E2-243676B685B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10812143" y="12072863"/>
            <a:ext cx="642937" cy="1295391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E549375-BF59-BA30-6C10-55268D8E1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1350" y="13674461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Text Placeholder 6">
            <a:extLst>
              <a:ext uri="{FF2B5EF4-FFF2-40B4-BE49-F238E27FC236}">
                <a16:creationId xmlns:a16="http://schemas.microsoft.com/office/drawing/2014/main" id="{65C132A3-0F95-1B1C-D57B-61D94C06D27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25029" y="14074380"/>
            <a:ext cx="2509116" cy="882237"/>
          </a:xfrm>
        </p:spPr>
        <p:txBody>
          <a:bodyPr t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>
                <a:solidFill>
                  <a:schemeClr val="tx1"/>
                </a:solidFill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4E6FCEF2-D466-C5F5-BD32-7C299301A01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290193" y="14074380"/>
            <a:ext cx="8303772" cy="1609958"/>
          </a:xfrm>
        </p:spPr>
        <p:txBody>
          <a:bodyPr tIns="0" numCol="3" spcCol="4572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</p:spTree>
    <p:extLst>
      <p:ext uri="{BB962C8B-B14F-4D97-AF65-F5344CB8AC3E}">
        <p14:creationId xmlns:p14="http://schemas.microsoft.com/office/powerpoint/2010/main" val="389320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AAD45-1C7C-8078-78AF-DC38C96BAE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36303-5204-D0B3-5BAD-0ED46B52A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F0A32-A5A0-4EC5-89D8-E1F3FD4B08CE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E989AF-B0E3-7F09-86C8-88C53E6429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FD9766-D552-4D33-865B-173EBB38B9B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950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D9A9D089-225A-F19C-DDC9-A12CD8BEB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0D00A5-B99B-370A-2424-D34C55BF5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86D4FE-1DF3-11B9-D2E2-18741FC47A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066963"/>
            <a:ext cx="2743200" cy="8651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F0A32-A5A0-4EC5-89D8-E1F3FD4B08CE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CAB49-08A3-C09B-7541-34DFDC9361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15066963"/>
            <a:ext cx="2743200" cy="8651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D9766-D552-4D33-865B-173EBB38B9B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86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itle 92">
            <a:extLst>
              <a:ext uri="{FF2B5EF4-FFF2-40B4-BE49-F238E27FC236}">
                <a16:creationId xmlns:a16="http://schemas.microsoft.com/office/drawing/2014/main" id="{F8AFC95F-4AEC-7125-002E-DF65C975E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9586" y="861668"/>
            <a:ext cx="8798967" cy="2776332"/>
          </a:xfrm>
        </p:spPr>
        <p:txBody>
          <a:bodyPr/>
          <a:lstStyle/>
          <a:p>
            <a:r>
              <a:rPr lang="en-US" dirty="0"/>
              <a:t>Laboratorio di </a:t>
            </a:r>
            <a:r>
              <a:rPr lang="en-US" dirty="0" err="1"/>
              <a:t>Analisi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 </a:t>
            </a:r>
            <a:r>
              <a:rPr lang="en-US" dirty="0" err="1"/>
              <a:t>dati</a:t>
            </a:r>
            <a:endParaRPr lang="en-US" dirty="0" err="1">
              <a:cs typeface="Calibri"/>
            </a:endParaRPr>
          </a:p>
        </p:txBody>
      </p:sp>
      <p:sp>
        <p:nvSpPr>
          <p:cNvPr id="512" name="Text Placeholder 511">
            <a:extLst>
              <a:ext uri="{FF2B5EF4-FFF2-40B4-BE49-F238E27FC236}">
                <a16:creationId xmlns:a16="http://schemas.microsoft.com/office/drawing/2014/main" id="{60E34802-19D6-FFDC-430A-441FD77C13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97791" y="5838852"/>
            <a:ext cx="5984539" cy="1092614"/>
          </a:xfrm>
        </p:spPr>
        <p:txBody>
          <a:bodyPr/>
          <a:lstStyle/>
          <a:p>
            <a:r>
              <a:rPr lang="en-US" sz="3800" cap="none" dirty="0" err="1"/>
              <a:t>Rappresentazioni</a:t>
            </a:r>
            <a:r>
              <a:rPr lang="en-US" sz="3800" cap="none" dirty="0"/>
              <a:t> </a:t>
            </a:r>
            <a:r>
              <a:rPr lang="en-US" sz="3800" cap="none" dirty="0" err="1"/>
              <a:t>grafiche</a:t>
            </a:r>
            <a:endParaRPr lang="en-US" sz="3800" cap="none" dirty="0"/>
          </a:p>
        </p:txBody>
      </p:sp>
      <p:pic>
        <p:nvPicPr>
          <p:cNvPr id="3" name="Immagine 2" descr="Immagine che contiene Carattere, schermata, Elementi grafici, grafica&#10;&#10;Descrizione generata automaticamente">
            <a:extLst>
              <a:ext uri="{FF2B5EF4-FFF2-40B4-BE49-F238E27FC236}">
                <a16:creationId xmlns:a16="http://schemas.microsoft.com/office/drawing/2014/main" id="{94D9E7E6-1CB2-A859-B2AE-7219B07373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989" y="954970"/>
            <a:ext cx="1527954" cy="1313893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E8044ACA-4770-CF0B-8C01-5B3BC382C6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791" y="3604580"/>
            <a:ext cx="1295431" cy="1313893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67CE62B4-E9FA-4051-6824-639CEE06DC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0160" y="3520346"/>
            <a:ext cx="1703805" cy="1320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C9FBECF1-EE13-2FC0-734E-966209171422}"/>
              </a:ext>
            </a:extLst>
          </p:cNvPr>
          <p:cNvSpPr txBox="1"/>
          <p:nvPr/>
        </p:nvSpPr>
        <p:spPr>
          <a:xfrm>
            <a:off x="2307444" y="3319079"/>
            <a:ext cx="799693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800" b="1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>EXCEL &amp; R</a:t>
            </a:r>
          </a:p>
          <a:p>
            <a:pPr algn="ctr"/>
            <a:endParaRPr lang="it-IT" sz="1000" b="1" u="sng" dirty="0">
              <a:solidFill>
                <a:schemeClr val="accent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it-IT" sz="2800" b="1" dirty="0">
                <a:solidFill>
                  <a:srgbClr val="FF0000"/>
                </a:solidFill>
                <a:latin typeface="Book Antiqua" panose="02040602050305030304" pitchFamily="18" charset="0"/>
              </a:rPr>
              <a:t> Per gli studenti del terzo anno </a:t>
            </a:r>
          </a:p>
          <a:p>
            <a:pPr algn="ctr"/>
            <a:r>
              <a:rPr lang="it-IT" sz="2800" b="1" dirty="0">
                <a:solidFill>
                  <a:srgbClr val="FF0000"/>
                </a:solidFill>
                <a:latin typeface="Book Antiqua" panose="02040602050305030304" pitchFamily="18" charset="0"/>
              </a:rPr>
              <a:t>6 CFU per tirocinio formativo</a:t>
            </a:r>
            <a:endParaRPr lang="it-IT" sz="38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pic>
        <p:nvPicPr>
          <p:cNvPr id="34" name="Immagine 33">
            <a:extLst>
              <a:ext uri="{FF2B5EF4-FFF2-40B4-BE49-F238E27FC236}">
                <a16:creationId xmlns:a16="http://schemas.microsoft.com/office/drawing/2014/main" id="{61C9FEC4-255B-8B6A-EC85-9B76CCE26A3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51243" y="5753236"/>
            <a:ext cx="2506278" cy="1658289"/>
          </a:xfrm>
          <a:prstGeom prst="rect">
            <a:avLst/>
          </a:prstGeom>
        </p:spPr>
      </p:pic>
      <p:pic>
        <p:nvPicPr>
          <p:cNvPr id="36" name="Immagine 35">
            <a:extLst>
              <a:ext uri="{FF2B5EF4-FFF2-40B4-BE49-F238E27FC236}">
                <a16:creationId xmlns:a16="http://schemas.microsoft.com/office/drawing/2014/main" id="{7675D141-D014-C415-A520-7258C4EE152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17309" y="5746773"/>
            <a:ext cx="2179645" cy="1658289"/>
          </a:xfrm>
          <a:prstGeom prst="rect">
            <a:avLst/>
          </a:prstGeom>
        </p:spPr>
      </p:pic>
      <p:sp>
        <p:nvSpPr>
          <p:cNvPr id="50" name="Text Placeholder 511">
            <a:extLst>
              <a:ext uri="{FF2B5EF4-FFF2-40B4-BE49-F238E27FC236}">
                <a16:creationId xmlns:a16="http://schemas.microsoft.com/office/drawing/2014/main" id="{CADDD073-E3A8-AA63-6AAC-64FDEE68B213}"/>
              </a:ext>
            </a:extLst>
          </p:cNvPr>
          <p:cNvSpPr txBox="1">
            <a:spLocks/>
          </p:cNvSpPr>
          <p:nvPr/>
        </p:nvSpPr>
        <p:spPr>
          <a:xfrm>
            <a:off x="585989" y="12082396"/>
            <a:ext cx="5984539" cy="1092614"/>
          </a:xfrm>
          <a:prstGeom prst="rect">
            <a:avLst/>
          </a:prstGeom>
          <a:solidFill>
            <a:schemeClr val="accent2"/>
          </a:solidFill>
        </p:spPr>
        <p:txBody>
          <a:bodyPr vert="horz" lIns="548640" tIns="182880" rIns="91440" bIns="0" rtlCol="0" anchor="ctr">
            <a:noAutofit/>
          </a:bodyPr>
          <a:lstStyle>
            <a:lvl1pPr marL="0" indent="0" algn="l" defTabSz="1219170" rtl="0" eaLnBrk="1" latinLnBrk="0" hangingPunct="1">
              <a:lnSpc>
                <a:spcPct val="70000"/>
              </a:lnSpc>
              <a:spcBef>
                <a:spcPts val="0"/>
              </a:spcBef>
              <a:buFont typeface="Arial" panose="020B0604020202020204" pitchFamily="34" charset="0"/>
              <a:buNone/>
              <a:defRPr sz="5400" b="1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5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800" cap="none" dirty="0" err="1"/>
              <a:t>Regressione</a:t>
            </a:r>
            <a:r>
              <a:rPr lang="en-US" sz="3800" cap="none" dirty="0"/>
              <a:t> </a:t>
            </a:r>
            <a:r>
              <a:rPr lang="en-US" sz="3800" cap="none" dirty="0" err="1"/>
              <a:t>Lineare</a:t>
            </a:r>
            <a:r>
              <a:rPr lang="en-US" sz="3800" cap="none" dirty="0"/>
              <a:t> e </a:t>
            </a:r>
            <a:r>
              <a:rPr lang="en-US" sz="3800" cap="none" dirty="0" err="1"/>
              <a:t>Inferenza</a:t>
            </a:r>
            <a:r>
              <a:rPr lang="en-US" sz="3800" cap="none" dirty="0"/>
              <a:t> </a:t>
            </a:r>
          </a:p>
        </p:txBody>
      </p:sp>
      <p:pic>
        <p:nvPicPr>
          <p:cNvPr id="52" name="Immagine 51">
            <a:extLst>
              <a:ext uri="{FF2B5EF4-FFF2-40B4-BE49-F238E27FC236}">
                <a16:creationId xmlns:a16="http://schemas.microsoft.com/office/drawing/2014/main" id="{D6B1C324-ADBF-C3DE-EF5E-0221A70B70E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5989" y="8361547"/>
            <a:ext cx="4405284" cy="3255554"/>
          </a:xfrm>
          <a:prstGeom prst="rect">
            <a:avLst/>
          </a:prstGeom>
        </p:spPr>
      </p:pic>
      <p:sp>
        <p:nvSpPr>
          <p:cNvPr id="55" name="Text Placeholder 511">
            <a:extLst>
              <a:ext uri="{FF2B5EF4-FFF2-40B4-BE49-F238E27FC236}">
                <a16:creationId xmlns:a16="http://schemas.microsoft.com/office/drawing/2014/main" id="{DC3D2D3A-19DE-D665-C95D-BF4FA8FC192E}"/>
              </a:ext>
            </a:extLst>
          </p:cNvPr>
          <p:cNvSpPr txBox="1">
            <a:spLocks/>
          </p:cNvSpPr>
          <p:nvPr/>
        </p:nvSpPr>
        <p:spPr>
          <a:xfrm>
            <a:off x="5670866" y="9135972"/>
            <a:ext cx="5984539" cy="1092614"/>
          </a:xfrm>
          <a:prstGeom prst="rect">
            <a:avLst/>
          </a:prstGeom>
          <a:solidFill>
            <a:schemeClr val="accent2"/>
          </a:solidFill>
        </p:spPr>
        <p:txBody>
          <a:bodyPr vert="horz" lIns="548640" tIns="182880" rIns="91440" bIns="0" rtlCol="0" anchor="ctr">
            <a:noAutofit/>
          </a:bodyPr>
          <a:lstStyle>
            <a:lvl1pPr marL="0" indent="0" algn="l" defTabSz="1219170" rtl="0" eaLnBrk="1" latinLnBrk="0" hangingPunct="1">
              <a:lnSpc>
                <a:spcPct val="70000"/>
              </a:lnSpc>
              <a:spcBef>
                <a:spcPts val="0"/>
              </a:spcBef>
              <a:buFont typeface="Arial" panose="020B0604020202020204" pitchFamily="34" charset="0"/>
              <a:buNone/>
              <a:defRPr sz="5400" b="1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5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800" cap="none" dirty="0" err="1"/>
              <a:t>Statistiche</a:t>
            </a:r>
            <a:r>
              <a:rPr lang="en-US" sz="3800" cap="none" dirty="0"/>
              <a:t> </a:t>
            </a:r>
            <a:r>
              <a:rPr lang="en-US" sz="3800" cap="none" dirty="0" err="1"/>
              <a:t>Descrittive</a:t>
            </a:r>
            <a:endParaRPr lang="en-US" sz="3800" cap="none" dirty="0"/>
          </a:p>
        </p:txBody>
      </p:sp>
      <p:pic>
        <p:nvPicPr>
          <p:cNvPr id="1032" name="Picture 8" descr="Capitolo 19 Variazioni sul Modello Lineare (LM) | Statistica per Data  Science con R - V. 03">
            <a:extLst>
              <a:ext uri="{FF2B5EF4-FFF2-40B4-BE49-F238E27FC236}">
                <a16:creationId xmlns:a16="http://schemas.microsoft.com/office/drawing/2014/main" id="{280B75DE-5B6C-B7C8-F259-E15BB2AE39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168" y="11901973"/>
            <a:ext cx="1874353" cy="1667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1" name="CasellaDiTesto 450">
            <a:extLst>
              <a:ext uri="{FF2B5EF4-FFF2-40B4-BE49-F238E27FC236}">
                <a16:creationId xmlns:a16="http://schemas.microsoft.com/office/drawing/2014/main" id="{99B3995D-CE2D-7A14-DE28-3AC6DC715B86}"/>
              </a:ext>
            </a:extLst>
          </p:cNvPr>
          <p:cNvSpPr txBox="1"/>
          <p:nvPr/>
        </p:nvSpPr>
        <p:spPr>
          <a:xfrm>
            <a:off x="536595" y="13672303"/>
            <a:ext cx="410264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u="sng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>Docenti:</a:t>
            </a:r>
          </a:p>
          <a:p>
            <a:r>
              <a:rPr lang="it-IT" sz="2200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>Prof. Bartolucci Francesco</a:t>
            </a:r>
          </a:p>
          <a:p>
            <a:r>
              <a:rPr lang="it-IT" sz="2200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>Dott. </a:t>
            </a:r>
            <a:r>
              <a:rPr lang="it-IT" sz="2200" dirty="0" err="1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>Falocci</a:t>
            </a:r>
            <a:r>
              <a:rPr lang="it-IT" sz="2200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> Nicola</a:t>
            </a:r>
          </a:p>
          <a:p>
            <a:r>
              <a:rPr lang="it-IT" sz="2200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>Prof. Guardabascio Barbara</a:t>
            </a:r>
          </a:p>
          <a:p>
            <a:r>
              <a:rPr lang="it-IT" sz="2200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>Prof. Stanghellini Elena</a:t>
            </a:r>
          </a:p>
          <a:p>
            <a:r>
              <a:rPr lang="it-IT" sz="2200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>Alessandra Perrotta (Tutor)</a:t>
            </a:r>
          </a:p>
        </p:txBody>
      </p:sp>
      <p:sp>
        <p:nvSpPr>
          <p:cNvPr id="452" name="CasellaDiTesto 451">
            <a:extLst>
              <a:ext uri="{FF2B5EF4-FFF2-40B4-BE49-F238E27FC236}">
                <a16:creationId xmlns:a16="http://schemas.microsoft.com/office/drawing/2014/main" id="{08010A66-A173-7233-9725-EF3D4698FC26}"/>
              </a:ext>
            </a:extLst>
          </p:cNvPr>
          <p:cNvSpPr txBox="1"/>
          <p:nvPr/>
        </p:nvSpPr>
        <p:spPr>
          <a:xfrm>
            <a:off x="4219674" y="13672303"/>
            <a:ext cx="73378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b="1" u="sng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>Calendario:</a:t>
            </a:r>
          </a:p>
          <a:p>
            <a:pPr algn="just"/>
            <a:r>
              <a:rPr lang="it-IT" sz="2200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>Il modulo consiste in 16 ore di lezione i Lunedì o Martedì dalle 15:30 -17:30 e i Venerdì 14:30 - 16:30 a partire da Lunedì 17  novembre (Lab. LESP).</a:t>
            </a:r>
          </a:p>
        </p:txBody>
      </p:sp>
      <p:pic>
        <p:nvPicPr>
          <p:cNvPr id="2" name="Picture 2" descr="2: Diagramma di dispersione che rapprensenta un esempio di regressione... |  Download Scientific Diagram">
            <a:extLst>
              <a:ext uri="{FF2B5EF4-FFF2-40B4-BE49-F238E27FC236}">
                <a16:creationId xmlns:a16="http://schemas.microsoft.com/office/drawing/2014/main" id="{BB1216E4-55AE-4E33-9F66-8D8E52E1CF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3351" y="11901973"/>
            <a:ext cx="2343254" cy="1749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F3D18562-3378-AFD2-1600-623A80999A7B}"/>
              </a:ext>
            </a:extLst>
          </p:cNvPr>
          <p:cNvSpPr txBox="1"/>
          <p:nvPr/>
        </p:nvSpPr>
        <p:spPr>
          <a:xfrm>
            <a:off x="4219674" y="15118853"/>
            <a:ext cx="733784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200" b="1" dirty="0">
                <a:solidFill>
                  <a:srgbClr val="FF0000"/>
                </a:solidFill>
                <a:latin typeface="Book Antiqua" panose="02040602050305030304" pitchFamily="18" charset="0"/>
              </a:rPr>
              <a:t>Iscrizioni su </a:t>
            </a:r>
            <a:r>
              <a:rPr lang="it-IT" altLang="it-IT" sz="2200" b="1" u="sng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>Link</a:t>
            </a:r>
            <a:r>
              <a:rPr lang="it-IT" altLang="it-IT" sz="2200" b="1" u="sng" dirty="0">
                <a:solidFill>
                  <a:srgbClr val="D2B356"/>
                </a:solidFill>
                <a:latin typeface="Book Antiqua" panose="02040602050305030304" pitchFamily="18" charset="0"/>
              </a:rPr>
              <a:t> </a:t>
            </a:r>
            <a:r>
              <a:rPr lang="it-IT" altLang="it-IT" sz="2200" b="1" u="sng" dirty="0" err="1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>Unistudium</a:t>
            </a:r>
            <a:r>
              <a:rPr lang="it-IT" altLang="it-IT" sz="2200" b="1" u="sng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200" b="1" dirty="0">
                <a:solidFill>
                  <a:srgbClr val="FF0000"/>
                </a:solidFill>
                <a:latin typeface="Book Antiqua" panose="02040602050305030304" pitchFamily="18" charset="0"/>
              </a:rPr>
              <a:t>Il corso è fruibile anche on line</a:t>
            </a:r>
          </a:p>
        </p:txBody>
      </p:sp>
    </p:spTree>
    <p:extLst>
      <p:ext uri="{BB962C8B-B14F-4D97-AF65-F5344CB8AC3E}">
        <p14:creationId xmlns:p14="http://schemas.microsoft.com/office/powerpoint/2010/main" val="273790420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22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2F7FC"/>
      </a:accent1>
      <a:accent2>
        <a:srgbClr val="2E7BC8"/>
      </a:accent2>
      <a:accent3>
        <a:srgbClr val="FFFEEB"/>
      </a:accent3>
      <a:accent4>
        <a:srgbClr val="C15764"/>
      </a:accent4>
      <a:accent5>
        <a:srgbClr val="F5A26F"/>
      </a:accent5>
      <a:accent6>
        <a:srgbClr val="C6FEDA"/>
      </a:accent6>
      <a:hlink>
        <a:srgbClr val="D2B356"/>
      </a:hlink>
      <a:folHlink>
        <a:srgbClr val="C59169"/>
      </a:folHlink>
    </a:clrScheme>
    <a:fontScheme name="Custom 72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66781421_Win32_SL_v4" id="{A05BC38D-7A36-434C-AE58-671B91A32AC4}" vid="{BA7B049D-A6D9-479D-80E8-6A737482F9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66227D2-E40E-4221-BAD8-76574753A1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91D39D-0B59-4B56-81CF-15F533A134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7CE127-7813-43B3-896B-0FC731E05D08}">
  <ds:schemaRefs>
    <ds:schemaRef ds:uri="http://purl.org/dc/terms/"/>
    <ds:schemaRef ds:uri="71af3243-3dd4-4a8d-8c0d-dd76da1f02a5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230e9df3-be65-4c73-a93b-d1236ebd677e"/>
    <ds:schemaRef ds:uri="16c05727-aa75-4e4a-9b5f-8a80a1165891"/>
    <ds:schemaRef ds:uri="http://schemas.microsoft.com/sharepoint/v3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98</Words>
  <Application>Microsoft Office PowerPoint</Application>
  <PresentationFormat>Personalizzato</PresentationFormat>
  <Paragraphs>19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Book Antiqua</vt:lpstr>
      <vt:lpstr>Calibri</vt:lpstr>
      <vt:lpstr>Custom</vt:lpstr>
      <vt:lpstr>Laboratorio di Analisi dei  dati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Laboratorio di Analisi dei  dati</dc:title>
  <dc:creator>barbara</dc:creator>
  <cp:lastModifiedBy>Elena Stanghellini</cp:lastModifiedBy>
  <cp:revision>33</cp:revision>
  <dcterms:created xsi:type="dcterms:W3CDTF">2024-10-16T09:36:02Z</dcterms:created>
  <dcterms:modified xsi:type="dcterms:W3CDTF">2025-11-05T13:53:35Z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